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77" r:id="rId3"/>
    <p:sldId id="278" r:id="rId4"/>
    <p:sldId id="27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pPr algn="ctr"/>
            <a:r>
              <a:rPr lang="ar-IQ" dirty="0" smtClean="0"/>
              <a:t>المحاضرة </a:t>
            </a:r>
            <a:r>
              <a:rPr lang="ar-IQ" smtClean="0"/>
              <a:t>السادسة </a:t>
            </a:r>
            <a:r>
              <a:rPr lang="ar-IQ" dirty="0" smtClean="0"/>
              <a:t/>
            </a:r>
            <a:br>
              <a:rPr lang="ar-IQ" dirty="0" smtClean="0"/>
            </a:br>
            <a:r>
              <a:rPr lang="ar-IQ" dirty="0"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96200" cy="5974080"/>
          </a:xfrm>
        </p:spPr>
        <p:txBody>
          <a:bodyPr>
            <a:normAutofit fontScale="70000" lnSpcReduction="20000"/>
          </a:bodyPr>
          <a:lstStyle/>
          <a:p>
            <a:r>
              <a:rPr lang="ar-SA" dirty="0"/>
              <a:t>يعرف التقويم  &amp;  التقييم بـ : </a:t>
            </a:r>
            <a:endParaRPr lang="en-US" dirty="0"/>
          </a:p>
          <a:p>
            <a:r>
              <a:rPr lang="ar-SA" dirty="0"/>
              <a:t>*عملية تبدأ بمقدمات وتنتهى </a:t>
            </a:r>
            <a:r>
              <a:rPr lang="ar-SA" dirty="0" err="1"/>
              <a:t>بإستخلاصات</a:t>
            </a:r>
            <a:r>
              <a:rPr lang="ar-SA" dirty="0"/>
              <a:t> عن العمل الذى نقوم به ، هذه </a:t>
            </a:r>
            <a:r>
              <a:rPr lang="ar-SA" dirty="0" err="1"/>
              <a:t>الإستخلاصات</a:t>
            </a:r>
            <a:r>
              <a:rPr lang="ar-SA" dirty="0"/>
              <a:t> تتضمن من وجهة نظر </a:t>
            </a:r>
            <a:r>
              <a:rPr lang="ar-SA" dirty="0" err="1"/>
              <a:t>ويلر</a:t>
            </a:r>
            <a:r>
              <a:rPr lang="ar-SA" dirty="0"/>
              <a:t> إصدار القرارات بالرجوع إلى بعض </a:t>
            </a:r>
            <a:r>
              <a:rPr lang="ar-SA" dirty="0" err="1"/>
              <a:t>المحكات</a:t>
            </a:r>
            <a:r>
              <a:rPr lang="ar-SA" dirty="0"/>
              <a:t> . </a:t>
            </a:r>
            <a:r>
              <a:rPr lang="ar-SA" dirty="0" err="1"/>
              <a:t>ويلر</a:t>
            </a:r>
            <a:r>
              <a:rPr lang="ar-SA" dirty="0"/>
              <a:t> (</a:t>
            </a:r>
            <a:r>
              <a:rPr lang="en-US" dirty="0"/>
              <a:t>Wheeler(1967</a:t>
            </a:r>
            <a:r>
              <a:rPr lang="ar-SA" dirty="0"/>
              <a:t> </a:t>
            </a:r>
            <a:endParaRPr lang="en-US" dirty="0"/>
          </a:p>
          <a:p>
            <a:r>
              <a:rPr lang="ar-SA" dirty="0"/>
              <a:t>*”عملية تضمن جمع وتحليل المعلومات بغرض كتابة تقرير مختصر عنها يمكن الإفادة منه في اتخاذ القرارات المناسبة والاختيار من بين البدائل ألمتاحة. ألكن </a:t>
            </a:r>
            <a:r>
              <a:rPr lang="en-US" dirty="0" err="1"/>
              <a:t>Alkin</a:t>
            </a:r>
            <a:r>
              <a:rPr lang="en-US" dirty="0"/>
              <a:t>(1970)</a:t>
            </a:r>
            <a:r>
              <a:rPr lang="ar-SA" dirty="0"/>
              <a:t>.</a:t>
            </a:r>
            <a:endParaRPr lang="en-US" dirty="0"/>
          </a:p>
          <a:p>
            <a:r>
              <a:rPr lang="ar-SA" dirty="0"/>
              <a:t> * " تلك العملية التي تعطى معنى لنتائج القياس ، وذلك عن طريق الحكم على هذه النتائج باستخدام بعض </a:t>
            </a:r>
            <a:r>
              <a:rPr lang="ar-SA" dirty="0" err="1"/>
              <a:t>المحكات</a:t>
            </a:r>
            <a:r>
              <a:rPr lang="ar-SA" dirty="0"/>
              <a:t> أو المعايير. جونسون ونيلسون </a:t>
            </a:r>
            <a:r>
              <a:rPr lang="en-US" dirty="0" err="1"/>
              <a:t>Jognson</a:t>
            </a:r>
            <a:r>
              <a:rPr lang="ar-SA" dirty="0"/>
              <a:t>&amp;</a:t>
            </a:r>
            <a:r>
              <a:rPr lang="en-US" dirty="0"/>
              <a:t> Nelson(1979)</a:t>
            </a:r>
            <a:r>
              <a:rPr lang="ar-SA" dirty="0"/>
              <a:t>. </a:t>
            </a:r>
            <a:endParaRPr lang="en-US" dirty="0"/>
          </a:p>
          <a:p>
            <a:r>
              <a:rPr lang="ar-SA" dirty="0"/>
              <a:t>*" تلك العملية </a:t>
            </a:r>
            <a:r>
              <a:rPr lang="ar-SA" dirty="0" err="1"/>
              <a:t>التى</a:t>
            </a:r>
            <a:r>
              <a:rPr lang="ar-SA" dirty="0"/>
              <a:t> عن طريقها نعطى درجات ، أو معايير ذات دلالات خاصة بالنسبة للبيانات المتجمعة من تطبيق وسائل القياس المستخدمة " أندروز </a:t>
            </a:r>
            <a:r>
              <a:rPr lang="en-US" dirty="0"/>
              <a:t>Andrews</a:t>
            </a:r>
            <a:r>
              <a:rPr lang="ar-SA" dirty="0"/>
              <a:t> (1979). </a:t>
            </a:r>
            <a:endParaRPr lang="en-US" dirty="0"/>
          </a:p>
          <a:p>
            <a:r>
              <a:rPr lang="ar-SA" dirty="0"/>
              <a:t>*التقويم </a:t>
            </a:r>
            <a:r>
              <a:rPr lang="ar-SA" dirty="0" err="1"/>
              <a:t>فى</a:t>
            </a:r>
            <a:r>
              <a:rPr lang="ar-SA" dirty="0"/>
              <a:t> المجال </a:t>
            </a:r>
            <a:r>
              <a:rPr lang="ar-SA" dirty="0" err="1"/>
              <a:t>التربوى</a:t>
            </a:r>
            <a:r>
              <a:rPr lang="ar-SA" dirty="0"/>
              <a:t> يشمل </a:t>
            </a:r>
            <a:r>
              <a:rPr lang="ar-SA" dirty="0" err="1"/>
              <a:t>فى</a:t>
            </a:r>
            <a:r>
              <a:rPr lang="ar-SA" dirty="0"/>
              <a:t> معظم الحالات تقويم البرامج ، والمناهج ، وطرق التدريس ، والمعلم ، والتلميذ ، وهو </a:t>
            </a:r>
            <a:r>
              <a:rPr lang="ar-SA" dirty="0" err="1"/>
              <a:t>فى</a:t>
            </a:r>
            <a:r>
              <a:rPr lang="ar-SA" dirty="0"/>
              <a:t> هذا يتطلب الحصول على بيانات يتم جمعها عن طريق استخدام الاختبارات والمقاييس المقننة ، أو عن طريق الملاحظات العلمية ، أو المقابلات الشخصية أو الاستفتاءات. </a:t>
            </a:r>
            <a:r>
              <a:rPr lang="ar-SA" dirty="0" err="1"/>
              <a:t>سافريت</a:t>
            </a:r>
            <a:r>
              <a:rPr lang="ar-SA" dirty="0"/>
              <a:t> </a:t>
            </a:r>
            <a:r>
              <a:rPr lang="en-US" dirty="0" err="1"/>
              <a:t>Safrit</a:t>
            </a:r>
            <a:r>
              <a:rPr lang="en-US" dirty="0"/>
              <a:t> (1986) </a:t>
            </a:r>
            <a:r>
              <a:rPr lang="ar-SA" dirty="0"/>
              <a:t>.</a:t>
            </a:r>
            <a:endParaRPr lang="en-US" dirty="0"/>
          </a:p>
          <a:p>
            <a:endParaRPr lang="ar-SA" dirty="0"/>
          </a:p>
        </p:txBody>
      </p:sp>
    </p:spTree>
    <p:extLst>
      <p:ext uri="{BB962C8B-B14F-4D97-AF65-F5344CB8AC3E}">
        <p14:creationId xmlns="" xmlns:p14="http://schemas.microsoft.com/office/powerpoint/2010/main" val="860006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20000" cy="5897880"/>
          </a:xfrm>
        </p:spPr>
        <p:txBody>
          <a:bodyPr>
            <a:normAutofit fontScale="85000" lnSpcReduction="20000"/>
          </a:bodyPr>
          <a:lstStyle/>
          <a:p>
            <a:r>
              <a:rPr lang="ar-SA" dirty="0"/>
              <a:t>ويمكن </a:t>
            </a:r>
            <a:r>
              <a:rPr lang="ar-SA" b="1" dirty="0"/>
              <a:t>تعريف التقويم بأنه:</a:t>
            </a:r>
            <a:endParaRPr lang="en-US" dirty="0"/>
          </a:p>
          <a:p>
            <a:r>
              <a:rPr lang="ar-SA" dirty="0"/>
              <a:t>* بأنه إصدار حكم على مدى تحقيق الأهداف المنشودة على النحو الذي تتحدد به تلك الأهداف ،ويتضمن دلك دراسة الآثار التي تحدثها بعض العوامل والظروف في تيسير الوصول إلى تلك الأهداف أو تعطيلها .</a:t>
            </a:r>
            <a:endParaRPr lang="en-US" dirty="0"/>
          </a:p>
          <a:p>
            <a:r>
              <a:rPr lang="ar-SA" dirty="0"/>
              <a:t>*هو الحكم على الأشياء أو القدرات أو المواقف أو السلوكيات أو الأشخاص لإظهار المحاسن والعيوب ومراجعة صدق الفروض الأساسية التي يتم على أساسها تنظيم العمل وتطويره .</a:t>
            </a:r>
            <a:endParaRPr lang="en-US" dirty="0"/>
          </a:p>
          <a:p>
            <a:r>
              <a:rPr lang="ar-SA" dirty="0"/>
              <a:t>* انه عملية منهجية تقوم على أسس عملية ، تستهدف إصدار الحكم بدقة وموضوعية على مدخلات وعمليات ومخرجات </a:t>
            </a:r>
            <a:r>
              <a:rPr lang="ar-SA" dirty="0" err="1"/>
              <a:t>أى</a:t>
            </a:r>
            <a:r>
              <a:rPr lang="ar-SA" dirty="0"/>
              <a:t> نظام </a:t>
            </a:r>
            <a:r>
              <a:rPr lang="ar-SA" dirty="0" err="1"/>
              <a:t>تربوى</a:t>
            </a:r>
            <a:r>
              <a:rPr lang="ar-SA" dirty="0"/>
              <a:t> ، تعليمي ، تدريبي ، ومن ثم تحديد جوانب القوة والضعف </a:t>
            </a:r>
            <a:r>
              <a:rPr lang="ar-SA" dirty="0" err="1"/>
              <a:t>فى</a:t>
            </a:r>
            <a:r>
              <a:rPr lang="ar-SA" dirty="0"/>
              <a:t> كل منهما ، تمهيداً لاتخاذ قرارات مناسبة لإصلاح ما قد يتم الكشف عنه من نقاط الضعف </a:t>
            </a:r>
            <a:r>
              <a:rPr lang="ar-SA" dirty="0" err="1"/>
              <a:t>اوالقصور</a:t>
            </a:r>
            <a:r>
              <a:rPr lang="ar-SA" dirty="0"/>
              <a:t> .</a:t>
            </a:r>
            <a:endParaRPr lang="en-US" dirty="0"/>
          </a:p>
        </p:txBody>
      </p:sp>
    </p:spTree>
    <p:extLst>
      <p:ext uri="{BB962C8B-B14F-4D97-AF65-F5344CB8AC3E}">
        <p14:creationId xmlns="" xmlns:p14="http://schemas.microsoft.com/office/powerpoint/2010/main" val="7420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533400"/>
            <a:ext cx="7315200" cy="5715000"/>
          </a:xfrm>
        </p:spPr>
        <p:txBody>
          <a:bodyPr>
            <a:normAutofit fontScale="77500" lnSpcReduction="20000"/>
          </a:bodyPr>
          <a:lstStyle/>
          <a:p>
            <a:r>
              <a:rPr lang="ar-SA" dirty="0"/>
              <a:t>* هو إعطاء وزن نسبي، أو قيمة وزنية لجانب من جوانب النّشاط من حيث اكتماله أو نقصانه، أو من حيث الصّواب أو الخطأ ، وقد يكون هذا الحكم كيفيا او كميا .</a:t>
            </a:r>
            <a:endParaRPr lang="en-US" dirty="0"/>
          </a:p>
          <a:p>
            <a:r>
              <a:rPr lang="ar-SA" dirty="0"/>
              <a:t>* بأنه تلك العملية التي تعطى معنى لنتائج القياس ، وذلك عن طريق الحكم على هذه النتائج باستخدام بعض </a:t>
            </a:r>
            <a:r>
              <a:rPr lang="ar-SA" dirty="0" err="1"/>
              <a:t>المحكات</a:t>
            </a:r>
            <a:r>
              <a:rPr lang="ar-SA" dirty="0"/>
              <a:t> أو المعايير . </a:t>
            </a:r>
            <a:endParaRPr lang="en-US" dirty="0"/>
          </a:p>
          <a:p>
            <a:r>
              <a:rPr lang="ar-SA" dirty="0"/>
              <a:t>أنواع التقويم :ويمكن ان نقسمها حسب </a:t>
            </a:r>
            <a:r>
              <a:rPr lang="ar-SA" dirty="0" err="1"/>
              <a:t>الأتي</a:t>
            </a:r>
            <a:r>
              <a:rPr lang="ar-SA" dirty="0"/>
              <a:t>:</a:t>
            </a:r>
            <a:endParaRPr lang="en-US" dirty="0"/>
          </a:p>
          <a:p>
            <a:r>
              <a:rPr lang="ar-SA" b="1" dirty="0"/>
              <a:t>أولا: التقويم من حيث إعطاء الدرجة:</a:t>
            </a:r>
            <a:endParaRPr lang="en-US" dirty="0"/>
          </a:p>
          <a:p>
            <a:r>
              <a:rPr lang="ar-SA" dirty="0"/>
              <a:t>1- </a:t>
            </a:r>
            <a:r>
              <a:rPr lang="ar-SA" b="1" dirty="0"/>
              <a:t>التقويم الذاتي</a:t>
            </a:r>
            <a:r>
              <a:rPr lang="ar-SA" dirty="0"/>
              <a:t>: وهو التقويم الذي يعتمد على المقاييس الذاتية وحدها في عملية التقويم ويمكن ان نسمي هذا النوع من التقويم بالتقويم المتمركز حول الذات مثل المقابلة الشخصية او الامتحانات الشفوية. ويغلب على هذا النوع من التقويم الآراء الشخصية والأهواء والحالة المزاجية.</a:t>
            </a:r>
            <a:endParaRPr lang="en-US" dirty="0"/>
          </a:p>
          <a:p>
            <a:r>
              <a:rPr lang="ar-SA" dirty="0"/>
              <a:t>2- </a:t>
            </a:r>
            <a:r>
              <a:rPr lang="ar-SA" b="1" dirty="0"/>
              <a:t>التقويم الموضوعي</a:t>
            </a:r>
            <a:r>
              <a:rPr lang="ar-SA" dirty="0"/>
              <a:t>: وهو التقويم الذي يعتمد على المنهاج العلمي للوصول إلى أحكام موضوعية بالاستناد إلى معايير معينة أو </a:t>
            </a:r>
            <a:r>
              <a:rPr lang="ar-SA" dirty="0" err="1"/>
              <a:t>محكات</a:t>
            </a:r>
            <a:r>
              <a:rPr lang="ar-SA" dirty="0"/>
              <a:t>.</a:t>
            </a:r>
            <a:endParaRPr lang="en-US" dirty="0"/>
          </a:p>
          <a:p>
            <a:endParaRPr lang="ar-SA" dirty="0"/>
          </a:p>
        </p:txBody>
      </p:sp>
    </p:spTree>
    <p:extLst>
      <p:ext uri="{BB962C8B-B14F-4D97-AF65-F5344CB8AC3E}">
        <p14:creationId xmlns="" xmlns:p14="http://schemas.microsoft.com/office/powerpoint/2010/main" val="4056245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TotalTime>
  <Words>441</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حركة</vt:lpstr>
      <vt:lpstr>المحاضرة السادسة  الاختبارات</vt:lpstr>
      <vt:lpstr>الشريحة 2</vt:lpstr>
      <vt:lpstr>الشريحة 3</vt:lpstr>
      <vt:lpstr>الشريحة 4</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41</cp:revision>
  <dcterms:created xsi:type="dcterms:W3CDTF">2018-12-12T18:24:25Z</dcterms:created>
  <dcterms:modified xsi:type="dcterms:W3CDTF">2018-12-14T20:32:49Z</dcterms:modified>
</cp:coreProperties>
</file>